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3" r:id="rId2"/>
    <p:sldId id="259" r:id="rId3"/>
    <p:sldId id="260" r:id="rId4"/>
    <p:sldId id="263" r:id="rId5"/>
    <p:sldId id="265" r:id="rId6"/>
    <p:sldId id="272" r:id="rId7"/>
    <p:sldId id="271" r:id="rId8"/>
    <p:sldId id="270" r:id="rId9"/>
    <p:sldId id="303" r:id="rId10"/>
    <p:sldId id="275" r:id="rId11"/>
    <p:sldId id="274" r:id="rId12"/>
    <p:sldId id="273" r:id="rId13"/>
    <p:sldId id="279" r:id="rId14"/>
    <p:sldId id="278" r:id="rId15"/>
    <p:sldId id="283" r:id="rId16"/>
    <p:sldId id="282" r:id="rId17"/>
    <p:sldId id="305" r:id="rId18"/>
    <p:sldId id="281" r:id="rId19"/>
    <p:sldId id="295" r:id="rId20"/>
    <p:sldId id="298" r:id="rId21"/>
    <p:sldId id="297" r:id="rId22"/>
    <p:sldId id="301" r:id="rId23"/>
    <p:sldId id="290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01BFB3-CFD7-4D52-829A-BEF35B477C53}">
          <p14:sldIdLst>
            <p14:sldId id="293"/>
            <p14:sldId id="259"/>
            <p14:sldId id="260"/>
            <p14:sldId id="263"/>
            <p14:sldId id="265"/>
            <p14:sldId id="272"/>
            <p14:sldId id="271"/>
            <p14:sldId id="270"/>
            <p14:sldId id="303"/>
            <p14:sldId id="275"/>
            <p14:sldId id="274"/>
            <p14:sldId id="273"/>
            <p14:sldId id="279"/>
            <p14:sldId id="278"/>
            <p14:sldId id="283"/>
            <p14:sldId id="282"/>
            <p14:sldId id="305"/>
            <p14:sldId id="281"/>
            <p14:sldId id="295"/>
            <p14:sldId id="298"/>
            <p14:sldId id="297"/>
            <p14:sldId id="301"/>
            <p14:sldId id="290"/>
            <p14:sldId id="28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4900"/>
    <a:srgbClr val="EFC323"/>
    <a:srgbClr val="F38DCC"/>
    <a:srgbClr val="853E5B"/>
    <a:srgbClr val="613125"/>
    <a:srgbClr val="AC187B"/>
    <a:srgbClr val="542939"/>
    <a:srgbClr val="E4ECD1"/>
    <a:srgbClr val="8ED354"/>
    <a:srgbClr val="06A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80" d="100"/>
          <a:sy n="80" d="100"/>
        </p:scale>
        <p:origin x="-98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1806F-44CC-44CF-86CB-A093FCEF9E8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09102-EA1E-4915-9563-A0CA4C47E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00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09102-EA1E-4915-9563-A0CA4C47E05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0025" y="381221"/>
            <a:ext cx="7243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3175">
                  <a:noFill/>
                </a:ln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Муниципальное казённое дошкольное образовательное учреждение – детский сад №6 </a:t>
            </a:r>
            <a:r>
              <a:rPr lang="ru-RU" sz="2000" b="1" dirty="0" err="1">
                <a:ln w="3175">
                  <a:noFill/>
                </a:ln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г.Татарска</a:t>
            </a:r>
            <a:endParaRPr lang="ru-RU" sz="2000" b="1" dirty="0">
              <a:ln w="3175">
                <a:noFill/>
              </a:ln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48" y="945117"/>
            <a:ext cx="8124769" cy="223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Наталья и Елизовета\Desktop\Новая папка\IMG-20220410-WA0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66" y="3178132"/>
            <a:ext cx="4564083" cy="3423062"/>
          </a:xfrm>
          <a:prstGeom prst="rect">
            <a:avLst/>
          </a:prstGeom>
          <a:ln w="88900" cap="sq" cmpd="thickThin">
            <a:solidFill>
              <a:srgbClr val="F94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5142" y="5368669"/>
            <a:ext cx="36818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воспитатель высшей квалификационной категории</a:t>
            </a:r>
          </a:p>
          <a:p>
            <a:r>
              <a:rPr lang="ru-RU" b="1" dirty="0" err="1" smtClean="0"/>
              <a:t>Панаско</a:t>
            </a:r>
            <a:r>
              <a:rPr lang="ru-RU" b="1" dirty="0" smtClean="0"/>
              <a:t> </a:t>
            </a:r>
            <a:r>
              <a:rPr lang="ru-RU" b="1" dirty="0"/>
              <a:t>Наталья Вячеславовна</a:t>
            </a:r>
          </a:p>
        </p:txBody>
      </p:sp>
    </p:spTree>
    <p:extLst>
      <p:ext uri="{BB962C8B-B14F-4D97-AF65-F5344CB8AC3E}">
        <p14:creationId xmlns:p14="http://schemas.microsoft.com/office/powerpoint/2010/main" val="39542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-3146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3132" y="-56821"/>
            <a:ext cx="8027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Взаимодействие с родителями по вовлечению в образовательный процесс</a:t>
            </a:r>
            <a:r>
              <a:rPr lang="ru-RU" sz="3600" b="1" u="sng" dirty="0" smtClean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b="1" u="sng" dirty="0">
              <a:ln w="9525">
                <a:noFill/>
              </a:ln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132" y="1033154"/>
            <a:ext cx="8718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255" y="1025101"/>
            <a:ext cx="8395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385" y="3028208"/>
            <a:ext cx="8217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695" y="1494819"/>
            <a:ext cx="8217724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Оформление папки-передвижки:</a:t>
            </a:r>
            <a:r>
              <a:rPr kumimoji="0" lang="ru-RU" sz="2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ru-RU" sz="2200" b="1" kern="0" dirty="0" smtClean="0"/>
              <a:t>«Как приучить ребенка есть овощи и фрукты»</a:t>
            </a: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Творческое домашнее задание : </a:t>
            </a:r>
            <a:r>
              <a:rPr lang="ru-RU" sz="2200" b="1" i="1" kern="0" dirty="0" smtClean="0"/>
              <a:t>изготовление ковриков «здоровья»</a:t>
            </a:r>
            <a:endParaRPr kumimoji="0" lang="ru-RU" sz="22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Консультации: </a:t>
            </a:r>
            <a:r>
              <a:rPr kumimoji="0" lang="ru-RU" sz="2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«Здоровые стопы», "Как научить ребенка мыть руки», «Почему ребенок часто болеет в детском саду»,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 Воспитание у детей культурно – гигиенических навыков».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074" name="Picture 2" descr="C:\Users\Наталья и Елизовета\Desktop\Новая папка\IMG_20220405_0924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47" y="4160163"/>
            <a:ext cx="3893126" cy="2607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Наталья и Елизовета\Desktop\Новая папка\IMG-20220406-WA0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85491" y="3463521"/>
            <a:ext cx="2161818" cy="4000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885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9544" y="608130"/>
            <a:ext cx="7889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3600" b="1" u="sng" dirty="0" smtClean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этап-проблемно-</a:t>
            </a:r>
            <a:r>
              <a:rPr lang="ru-RU" sz="3600" b="1" u="sng" dirty="0" err="1" smtClean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деятельностный</a:t>
            </a:r>
            <a:endParaRPr lang="ru-RU" sz="3600" b="1" u="sng" dirty="0">
              <a:ln w="9525">
                <a:noFill/>
              </a:ln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131" y="1023628"/>
            <a:ext cx="8718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255" y="1025101"/>
            <a:ext cx="8395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9077" y="1905506"/>
            <a:ext cx="8217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9554" y="1417080"/>
            <a:ext cx="77625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Данный этап проекта проходит через непрерывную образовательную деятельность, деятельность педагога и детей в режимные моменты, самостоятельную, игровую деятельность, т. е через все виды деятельности в детском саду и все образовательные области.</a:t>
            </a:r>
          </a:p>
        </p:txBody>
      </p:sp>
      <p:pic>
        <p:nvPicPr>
          <p:cNvPr id="7170" name="Picture 2" descr="C:\Users\Наталья и Елизовета\Desktop\Новая папка\IMG-20220405-WA0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760" y="3725404"/>
            <a:ext cx="4805547" cy="2906927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8135" y="280066"/>
            <a:ext cx="7992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Образовательная область</a:t>
            </a:r>
          </a:p>
          <a:p>
            <a:pPr algn="ctr"/>
            <a:r>
              <a:rPr lang="ru-RU" sz="3200" b="1" u="sng" dirty="0" smtClean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«Социально –коммуникативное развитие»</a:t>
            </a:r>
            <a:endParaRPr lang="ru-RU" sz="3200" b="1" u="sng" dirty="0">
              <a:ln w="9525">
                <a:noFill/>
              </a:ln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132" y="1033154"/>
            <a:ext cx="8718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255" y="1025101"/>
            <a:ext cx="8395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4431" y="1316033"/>
            <a:ext cx="5764553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 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Обыгрывание игровых ситуаций: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«Научим куклу</a:t>
            </a:r>
            <a:r>
              <a:rPr kumimoji="0" lang="ru-RU" sz="2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Катю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умываться»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«Научим</a:t>
            </a:r>
            <a:r>
              <a:rPr kumimoji="0" lang="ru-RU" sz="2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куклу Катю вытирать нос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»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345" y="3519986"/>
            <a:ext cx="1643188" cy="187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Наталья и Елизовета\Desktop\Новая папка\IMG_20220404_1601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3" y="2648268"/>
            <a:ext cx="2982759" cy="3959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Наталья и Елизовета\Desktop\Новая папка\IMG_20220401_1540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553" y="2692858"/>
            <a:ext cx="2902556" cy="3870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885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3132" y="397226"/>
            <a:ext cx="7992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u="sng" dirty="0">
              <a:ln w="9525">
                <a:noFill/>
              </a:ln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132" y="1033154"/>
            <a:ext cx="8718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255" y="1025101"/>
            <a:ext cx="8395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6881" y="280939"/>
            <a:ext cx="826522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2060"/>
                </a:solidFill>
              </a:rPr>
              <a:t>                                        </a:t>
            </a:r>
            <a:r>
              <a:rPr lang="ru-RU" sz="2400" b="1" kern="0" dirty="0" smtClean="0">
                <a:solidFill>
                  <a:srgbClr val="002060"/>
                </a:solidFill>
              </a:rPr>
              <a:t>Сюжетно-ролевые игры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i="1" kern="0" dirty="0" smtClean="0">
                <a:solidFill>
                  <a:prstClr val="black"/>
                </a:solidFill>
              </a:rPr>
              <a:t>  «Больничка. Кукла заболела»                               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i="1" kern="0" dirty="0">
                <a:solidFill>
                  <a:prstClr val="black"/>
                </a:solidFill>
              </a:rPr>
              <a:t> </a:t>
            </a:r>
            <a:r>
              <a:rPr lang="ru-RU" sz="2000" b="1" i="1" kern="0" dirty="0" smtClean="0">
                <a:solidFill>
                  <a:prstClr val="black"/>
                </a:solidFill>
              </a:rPr>
              <a:t>               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i="1" kern="0" dirty="0">
                <a:solidFill>
                  <a:prstClr val="black"/>
                </a:solidFill>
              </a:rPr>
              <a:t> </a:t>
            </a:r>
            <a:r>
              <a:rPr lang="ru-RU" sz="2000" b="1" i="1" kern="0" dirty="0" smtClean="0">
                <a:solidFill>
                  <a:prstClr val="black"/>
                </a:solidFill>
              </a:rPr>
              <a:t>                                                                         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i="1" kern="0" dirty="0">
                <a:solidFill>
                  <a:prstClr val="black"/>
                </a:solidFill>
              </a:rPr>
              <a:t> </a:t>
            </a:r>
            <a:r>
              <a:rPr lang="ru-RU" sz="2000" b="1" i="1" kern="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«Купание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i="1" kern="0" dirty="0">
                <a:solidFill>
                  <a:prstClr val="black"/>
                </a:solidFill>
              </a:rPr>
              <a:t> </a:t>
            </a:r>
            <a:r>
              <a:rPr lang="ru-RU" sz="2000" b="1" i="1" kern="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куклы Кати»</a:t>
            </a:r>
            <a:endParaRPr lang="ru-RU" sz="2000" b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3200" kern="0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Наталья и Елизовета\Desktop\Новая папка\IMG-20220404-WA00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0" y="1494819"/>
            <a:ext cx="3345679" cy="42119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талья и Елизовета\Desktop\Новая папка\IMG-20220404-WA00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873" y="720391"/>
            <a:ext cx="2680013" cy="319846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аталья и Елизовета\Desktop\Новая папка\IMG-20220404-WA00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671" y="3918858"/>
            <a:ext cx="3933376" cy="2950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3132" y="209047"/>
            <a:ext cx="7992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Образовательная область</a:t>
            </a:r>
          </a:p>
          <a:p>
            <a:pPr algn="ctr"/>
            <a:r>
              <a:rPr lang="ru-RU" sz="3200" b="1" u="sng" dirty="0" smtClean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«Познавательное развитие»</a:t>
            </a:r>
            <a:endParaRPr lang="ru-RU" sz="3200" b="1" u="sng" dirty="0">
              <a:ln w="9525">
                <a:noFill/>
              </a:ln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132" y="1033154"/>
            <a:ext cx="8718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255" y="1025101"/>
            <a:ext cx="8395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6894" y="1162389"/>
            <a:ext cx="4131676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2060"/>
                </a:solidFill>
              </a:rPr>
              <a:t>         </a:t>
            </a:r>
            <a:r>
              <a:rPr lang="ru-RU" sz="2400" b="1" kern="0" dirty="0" smtClean="0">
                <a:solidFill>
                  <a:srgbClr val="002060"/>
                </a:solidFill>
              </a:rPr>
              <a:t>Дидактические игры: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b="1" i="1" kern="0" dirty="0" smtClean="0">
                <a:solidFill>
                  <a:prstClr val="black"/>
                </a:solidFill>
              </a:rPr>
              <a:t>Разрезные картинки: «Овощи», «Предметы личной гигиены»</a:t>
            </a:r>
            <a:endParaRPr lang="ru-RU" sz="2000" b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b="1" i="1" kern="0" dirty="0" smtClean="0">
                <a:solidFill>
                  <a:prstClr val="black"/>
                </a:solidFill>
              </a:rPr>
              <a:t>«Собери корзинку. Овощи и фрукты»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b="1" i="1" kern="0" dirty="0" smtClean="0">
                <a:solidFill>
                  <a:prstClr val="black"/>
                </a:solidFill>
              </a:rPr>
              <a:t>«Что нужно для умывания»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i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3200" kern="0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Наталья и Елизовета\Desktop\Новая папка\IMG_20220328_1625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70" y="1286265"/>
            <a:ext cx="2991693" cy="25512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6" name="Picture 2" descr="C:\Users\Наталья и Елизовета\Desktop\Новая папка\IMG-20220405-WA00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70" y="4028935"/>
            <a:ext cx="4334493" cy="2621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7" y="3289125"/>
            <a:ext cx="2232562" cy="3372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65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3132" y="397226"/>
            <a:ext cx="7992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u="sng" dirty="0">
              <a:ln w="9525">
                <a:noFill/>
              </a:ln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132" y="1033154"/>
            <a:ext cx="8718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255" y="1025101"/>
            <a:ext cx="8395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15148" y="40205"/>
            <a:ext cx="35966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 smtClean="0">
                <a:solidFill>
                  <a:srgbClr val="002060"/>
                </a:solidFill>
              </a:rPr>
              <a:t>    </a:t>
            </a:r>
            <a:endParaRPr lang="ru-RU" sz="2000" b="1" kern="0" dirty="0" smtClean="0">
              <a:solidFill>
                <a:prstClr val="black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kern="0" dirty="0" smtClean="0">
                <a:solidFill>
                  <a:prstClr val="black"/>
                </a:solidFill>
              </a:rPr>
              <a:t> </a:t>
            </a:r>
            <a:r>
              <a:rPr lang="ru-RU" sz="2000" b="1" i="1" kern="0" dirty="0" smtClean="0">
                <a:solidFill>
                  <a:prstClr val="black"/>
                </a:solidFill>
              </a:rPr>
              <a:t>Посадка лука</a:t>
            </a:r>
            <a:endParaRPr lang="ru-RU" sz="20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79894"/>
            <a:ext cx="50638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 smtClean="0">
                <a:solidFill>
                  <a:srgbClr val="002060"/>
                </a:solidFill>
              </a:rPr>
              <a:t>                   </a:t>
            </a:r>
            <a:endParaRPr lang="ru-RU" sz="2400" b="1" kern="0" dirty="0">
              <a:solidFill>
                <a:srgbClr val="002060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b="1" i="1" kern="0" dirty="0" smtClean="0">
                <a:solidFill>
                  <a:prstClr val="black"/>
                </a:solidFill>
              </a:rPr>
              <a:t>Рассматривание иллюстраций: «Дети   умываются», «Дети делают зарядку»,    «Дети кушают овощи и фрукты»</a:t>
            </a:r>
            <a:endParaRPr lang="ru-RU" sz="2000" b="1" kern="0" dirty="0">
              <a:solidFill>
                <a:prstClr val="black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b="1" i="1" kern="0" dirty="0" smtClean="0">
                <a:solidFill>
                  <a:prstClr val="black"/>
                </a:solidFill>
              </a:rPr>
              <a:t>Рассматривание  альбомов: «Предметы личной гигиены», «Виды спорта»</a:t>
            </a:r>
            <a:endParaRPr lang="ru-RU" sz="2000" b="1" i="1" kern="0" dirty="0">
              <a:solidFill>
                <a:prstClr val="black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b="1" i="1" kern="0" dirty="0" smtClean="0">
                <a:solidFill>
                  <a:prstClr val="black"/>
                </a:solidFill>
              </a:rPr>
              <a:t>Рассматривание карточек «Овощи», «Фрукты»</a:t>
            </a:r>
            <a:endParaRPr lang="ru-RU" sz="2000" b="1" i="1" kern="0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Наталья и Елизовета\Desktop\Новая папка\IMG_20220401_1635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4" y="3320483"/>
            <a:ext cx="4146616" cy="3373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Наталья и Елизовета\Desktop\Новая папка\IMG_20220401_1636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28" y="3320483"/>
            <a:ext cx="4703680" cy="3328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9218" name="Picture 2" descr="C:\Users\Наталья и Елизовета\Desktop\Новая папка\IMG_20220406_1650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892" y="1263986"/>
            <a:ext cx="3686804" cy="2024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8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8135" y="39063"/>
            <a:ext cx="7992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Образовательная область</a:t>
            </a:r>
          </a:p>
          <a:p>
            <a:pPr algn="ctr"/>
            <a:r>
              <a:rPr lang="ru-RU" sz="3200" b="1" u="sng" dirty="0" smtClean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«Художественно-эстетическое развитие»</a:t>
            </a:r>
            <a:endParaRPr lang="ru-RU" sz="3200" b="1" u="sng" dirty="0">
              <a:ln w="9525">
                <a:noFill/>
              </a:ln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132" y="1033154"/>
            <a:ext cx="8718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255" y="1025101"/>
            <a:ext cx="8395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8032" y="1486765"/>
            <a:ext cx="4332310" cy="277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2060"/>
                </a:solidFill>
              </a:rPr>
              <a:t>        </a:t>
            </a:r>
            <a:endParaRPr lang="ru-RU" sz="2400" b="1" kern="0" dirty="0" smtClean="0">
              <a:solidFill>
                <a:srgbClr val="00206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b="1" i="1" kern="0" dirty="0" smtClean="0">
                <a:solidFill>
                  <a:prstClr val="black"/>
                </a:solidFill>
              </a:rPr>
              <a:t>«Украсим полотенце для куклы Кати» (рисование пальчиком)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3200" kern="0" dirty="0">
              <a:solidFill>
                <a:prstClr val="black"/>
              </a:solidFill>
            </a:endParaRPr>
          </a:p>
        </p:txBody>
      </p:sp>
      <p:pic>
        <p:nvPicPr>
          <p:cNvPr id="5122" name="Picture 2" descr="C:\Users\Наталья и Елизовета\Desktop\Новая папка\IMG-20220405-WA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2078189"/>
            <a:ext cx="4433556" cy="31074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C:\Users\Наталья и Елизовета\Desktop\Новая папка\IMG_20220411_0755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83" y="3429000"/>
            <a:ext cx="3643746" cy="273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8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8135" y="39063"/>
            <a:ext cx="7992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u="sng" dirty="0">
              <a:ln w="9525">
                <a:noFill/>
              </a:ln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132" y="1033154"/>
            <a:ext cx="8718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255" y="1025101"/>
            <a:ext cx="8395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84073" y="-192986"/>
            <a:ext cx="10331533" cy="283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2060"/>
                </a:solidFill>
              </a:rPr>
              <a:t>       </a:t>
            </a:r>
            <a:r>
              <a:rPr lang="ru-RU" sz="2000" b="1" i="1" kern="0" dirty="0">
                <a:solidFill>
                  <a:prstClr val="black"/>
                </a:solidFill>
              </a:rPr>
              <a:t> </a:t>
            </a:r>
            <a:r>
              <a:rPr lang="ru-RU" sz="2000" b="1" i="1" kern="0" dirty="0" smtClean="0">
                <a:solidFill>
                  <a:prstClr val="black"/>
                </a:solidFill>
              </a:rPr>
              <a:t>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i="1" kern="0" dirty="0">
                <a:solidFill>
                  <a:prstClr val="black"/>
                </a:solidFill>
              </a:rPr>
              <a:t> </a:t>
            </a:r>
            <a:r>
              <a:rPr lang="ru-RU" sz="2000" b="1" i="1" kern="0" dirty="0" smtClean="0">
                <a:solidFill>
                  <a:prstClr val="black"/>
                </a:solidFill>
              </a:rPr>
              <a:t>         «</a:t>
            </a:r>
            <a:r>
              <a:rPr lang="ru-RU" sz="2000" b="1" i="1" kern="0" dirty="0">
                <a:solidFill>
                  <a:prstClr val="black"/>
                </a:solidFill>
              </a:rPr>
              <a:t>Мой веселый звонкий мяч»  </a:t>
            </a:r>
            <a:r>
              <a:rPr lang="ru-RU" sz="2000" b="1" i="1" kern="0" dirty="0" smtClean="0">
                <a:solidFill>
                  <a:prstClr val="black"/>
                </a:solidFill>
              </a:rPr>
              <a:t>                                 «</a:t>
            </a:r>
            <a:r>
              <a:rPr lang="ru-RU" sz="2000" b="1" i="1" kern="0" dirty="0" err="1">
                <a:solidFill>
                  <a:prstClr val="black"/>
                </a:solidFill>
              </a:rPr>
              <a:t>Витаминки</a:t>
            </a:r>
            <a:r>
              <a:rPr lang="ru-RU" sz="2000" b="1" i="1" kern="0" dirty="0">
                <a:solidFill>
                  <a:prstClr val="black"/>
                </a:solidFill>
              </a:rPr>
              <a:t> в баночке»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i="1" kern="0" dirty="0" smtClean="0">
                <a:solidFill>
                  <a:prstClr val="black"/>
                </a:solidFill>
              </a:rPr>
              <a:t>                       (лепка)                                                                                   (лепка)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3200" kern="0" dirty="0" smtClean="0">
                <a:solidFill>
                  <a:prstClr val="black"/>
                </a:solidFill>
              </a:rPr>
              <a:t> </a:t>
            </a:r>
            <a:endParaRPr lang="ru-RU" sz="3200" kern="0" dirty="0">
              <a:solidFill>
                <a:prstClr val="black"/>
              </a:solidFill>
            </a:endParaRPr>
          </a:p>
        </p:txBody>
      </p:sp>
      <p:pic>
        <p:nvPicPr>
          <p:cNvPr id="8194" name="Picture 2" descr="C:\Users\Наталья и Елизовета\Desktop\Новая папка\IMG_20220325_1003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38" y="877732"/>
            <a:ext cx="2462191" cy="31658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59" y="877732"/>
            <a:ext cx="2429028" cy="3159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Наталья и Елизовета\Desktop\Новая папка\IMG_20220411_0754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94" y="4132964"/>
            <a:ext cx="3285466" cy="224729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талья и Елизовета\Desktop\Новая папка\IMG_20220406_1001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2" y="4192352"/>
            <a:ext cx="3740000" cy="220392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6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3132" y="1033154"/>
            <a:ext cx="8718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255" y="1025101"/>
            <a:ext cx="8395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2562" y="1640818"/>
            <a:ext cx="4519498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2060"/>
                </a:solidFill>
              </a:rPr>
              <a:t>    </a:t>
            </a:r>
            <a:endParaRPr lang="ru-RU" sz="2000" b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32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9394" y="150661"/>
            <a:ext cx="74458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u="sng" dirty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Образовательная область</a:t>
            </a:r>
          </a:p>
          <a:p>
            <a:pPr lvl="0" algn="ctr"/>
            <a:r>
              <a:rPr lang="ru-RU" sz="3200" b="1" u="sng" dirty="0" smtClean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«Речевое развитие</a:t>
            </a:r>
            <a:r>
              <a:rPr lang="ru-RU" sz="3200" b="1" u="sng" dirty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3132" y="1154448"/>
            <a:ext cx="5563590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          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Тематические беседы: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</a:t>
            </a: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«Где</a:t>
            </a:r>
            <a:r>
              <a:rPr kumimoji="0" lang="ru-RU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живет </a:t>
            </a:r>
            <a:r>
              <a:rPr kumimoji="0" lang="ru-RU" b="1" i="1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витаминка</a:t>
            </a:r>
            <a:r>
              <a:rPr kumimoji="0" lang="ru-RU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</a:t>
            </a: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»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</a:t>
            </a:r>
            <a:r>
              <a:rPr kumimoji="0" lang="ru-RU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«Для чего нужен носовой платок?»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«Старайся выглядеть опрятно»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kern="0" dirty="0">
                <a:solidFill>
                  <a:prstClr val="black"/>
                </a:solidFill>
              </a:rPr>
              <a:t> </a:t>
            </a:r>
            <a:r>
              <a:rPr lang="ru-RU" b="1" i="1" kern="0" dirty="0" smtClean="0">
                <a:solidFill>
                  <a:prstClr val="black"/>
                </a:solidFill>
              </a:rPr>
              <a:t>        «Для чего нужно делать зарядку»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      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5012" y="2943009"/>
            <a:ext cx="828897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000" b="1" kern="0" dirty="0" smtClean="0">
                <a:solidFill>
                  <a:srgbClr val="002060"/>
                </a:solidFill>
              </a:rPr>
              <a:t> Чтение </a:t>
            </a:r>
            <a:r>
              <a:rPr lang="ru-RU" sz="2000" b="1" kern="0" dirty="0" err="1">
                <a:solidFill>
                  <a:srgbClr val="002060"/>
                </a:solidFill>
              </a:rPr>
              <a:t>потешек</a:t>
            </a:r>
            <a:r>
              <a:rPr lang="ru-RU" sz="2000" b="1" kern="0" dirty="0">
                <a:solidFill>
                  <a:srgbClr val="002060"/>
                </a:solidFill>
              </a:rPr>
              <a:t>: </a:t>
            </a:r>
            <a:r>
              <a:rPr lang="ru-RU" b="1" i="1" kern="0" dirty="0">
                <a:solidFill>
                  <a:prstClr val="black"/>
                </a:solidFill>
              </a:rPr>
              <a:t>«Водичка, водичка…», ««Мыло душистое, белое, </a:t>
            </a:r>
            <a:r>
              <a:rPr lang="ru-RU" b="1" i="1" kern="0" dirty="0" smtClean="0">
                <a:solidFill>
                  <a:prstClr val="black"/>
                </a:solidFill>
              </a:rPr>
              <a:t>      мыло…»</a:t>
            </a:r>
            <a:endParaRPr lang="ru-RU" b="1" kern="0" dirty="0">
              <a:solidFill>
                <a:prstClr val="black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000" b="1" kern="0" dirty="0" smtClean="0">
                <a:solidFill>
                  <a:srgbClr val="002060"/>
                </a:solidFill>
              </a:rPr>
              <a:t> Рассматривание </a:t>
            </a:r>
            <a:r>
              <a:rPr lang="ru-RU" sz="2000" b="1" kern="0" dirty="0">
                <a:solidFill>
                  <a:srgbClr val="002060"/>
                </a:solidFill>
              </a:rPr>
              <a:t>сюжетной картины </a:t>
            </a:r>
            <a:r>
              <a:rPr lang="ru-RU" b="1" i="1" kern="0" dirty="0">
                <a:solidFill>
                  <a:prstClr val="black"/>
                </a:solidFill>
              </a:rPr>
              <a:t>«За обедом»</a:t>
            </a:r>
            <a:endParaRPr lang="ru-RU" b="1" kern="0" dirty="0">
              <a:solidFill>
                <a:prstClr val="black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000" b="1" kern="0" dirty="0" smtClean="0">
                <a:solidFill>
                  <a:srgbClr val="002060"/>
                </a:solidFill>
              </a:rPr>
              <a:t> Чтение </a:t>
            </a:r>
            <a:r>
              <a:rPr lang="ru-RU" sz="2000" b="1" kern="0" dirty="0">
                <a:solidFill>
                  <a:srgbClr val="002060"/>
                </a:solidFill>
              </a:rPr>
              <a:t>художественной литературы: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b="1" kern="0" dirty="0">
                <a:solidFill>
                  <a:prstClr val="black"/>
                </a:solidFill>
              </a:rPr>
              <a:t>        </a:t>
            </a:r>
            <a:r>
              <a:rPr lang="ru-RU" b="1" i="1" kern="0" dirty="0" smtClean="0">
                <a:solidFill>
                  <a:prstClr val="black"/>
                </a:solidFill>
              </a:rPr>
              <a:t>В</a:t>
            </a:r>
            <a:r>
              <a:rPr lang="ru-RU" b="1" i="1" kern="0" dirty="0">
                <a:solidFill>
                  <a:prstClr val="black"/>
                </a:solidFill>
              </a:rPr>
              <a:t>. </a:t>
            </a:r>
            <a:r>
              <a:rPr lang="ru-RU" b="1" i="1" kern="0" dirty="0" err="1">
                <a:solidFill>
                  <a:prstClr val="black"/>
                </a:solidFill>
              </a:rPr>
              <a:t>Шуржик</a:t>
            </a:r>
            <a:r>
              <a:rPr lang="ru-RU" b="1" i="1" kern="0" dirty="0">
                <a:solidFill>
                  <a:prstClr val="black"/>
                </a:solidFill>
              </a:rPr>
              <a:t> «Вода и мыло»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b="1" i="1" kern="0" dirty="0">
                <a:solidFill>
                  <a:prstClr val="black"/>
                </a:solidFill>
              </a:rPr>
              <a:t>        </a:t>
            </a:r>
            <a:r>
              <a:rPr lang="ru-RU" b="1" i="1" kern="0" dirty="0" smtClean="0">
                <a:solidFill>
                  <a:prstClr val="black"/>
                </a:solidFill>
              </a:rPr>
              <a:t>Э</a:t>
            </a:r>
            <a:r>
              <a:rPr lang="ru-RU" b="1" i="1" kern="0" dirty="0">
                <a:solidFill>
                  <a:prstClr val="black"/>
                </a:solidFill>
              </a:rPr>
              <a:t>. </a:t>
            </a:r>
            <a:r>
              <a:rPr lang="ru-RU" b="1" i="1" kern="0" dirty="0" err="1">
                <a:solidFill>
                  <a:prstClr val="black"/>
                </a:solidFill>
              </a:rPr>
              <a:t>Мошковская</a:t>
            </a:r>
            <a:r>
              <a:rPr lang="ru-RU" b="1" i="1" kern="0" dirty="0">
                <a:solidFill>
                  <a:prstClr val="black"/>
                </a:solidFill>
              </a:rPr>
              <a:t> «Нос, умойся</a:t>
            </a:r>
            <a:r>
              <a:rPr lang="ru-RU" b="1" i="1" kern="0" dirty="0" smtClean="0">
                <a:solidFill>
                  <a:prstClr val="black"/>
                </a:solidFill>
              </a:rPr>
              <a:t>!»</a:t>
            </a:r>
            <a:endParaRPr lang="ru-RU" b="1" i="1" kern="0" dirty="0">
              <a:solidFill>
                <a:prstClr val="black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</a:rPr>
              <a:t>        </a:t>
            </a:r>
            <a:r>
              <a:rPr lang="ru-RU" b="1" i="1" kern="0" dirty="0" err="1" smtClean="0">
                <a:solidFill>
                  <a:prstClr val="black"/>
                </a:solidFill>
              </a:rPr>
              <a:t>А.Барто</a:t>
            </a:r>
            <a:r>
              <a:rPr lang="ru-RU" b="1" i="1" kern="0" dirty="0" smtClean="0">
                <a:solidFill>
                  <a:prstClr val="black"/>
                </a:solidFill>
              </a:rPr>
              <a:t> </a:t>
            </a:r>
            <a:r>
              <a:rPr lang="ru-RU" b="1" i="1" kern="0" dirty="0">
                <a:solidFill>
                  <a:prstClr val="black"/>
                </a:solidFill>
              </a:rPr>
              <a:t>«Девочка чумазая»</a:t>
            </a:r>
            <a:endParaRPr lang="ru-RU" b="1" kern="0" dirty="0">
              <a:solidFill>
                <a:prstClr val="black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i="1" kern="0" dirty="0">
                <a:solidFill>
                  <a:prstClr val="black"/>
                </a:solidFill>
              </a:rPr>
              <a:t>        </a:t>
            </a:r>
            <a:r>
              <a:rPr lang="ru-RU" b="1" i="1" kern="0" dirty="0" err="1" smtClean="0">
                <a:solidFill>
                  <a:prstClr val="black"/>
                </a:solidFill>
              </a:rPr>
              <a:t>С.Бялковская</a:t>
            </a:r>
            <a:r>
              <a:rPr lang="ru-RU" b="1" i="1" kern="0" dirty="0" smtClean="0">
                <a:solidFill>
                  <a:prstClr val="black"/>
                </a:solidFill>
              </a:rPr>
              <a:t> </a:t>
            </a:r>
            <a:r>
              <a:rPr lang="ru-RU" b="1" i="1" kern="0" dirty="0">
                <a:solidFill>
                  <a:prstClr val="black"/>
                </a:solidFill>
              </a:rPr>
              <a:t>«Юля – чистюля»</a:t>
            </a:r>
            <a:endParaRPr lang="ru-RU" b="1" kern="0" dirty="0">
              <a:solidFill>
                <a:prstClr val="black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i="1" kern="0" dirty="0">
                <a:solidFill>
                  <a:prstClr val="black"/>
                </a:solidFill>
              </a:rPr>
              <a:t>      </a:t>
            </a:r>
            <a:r>
              <a:rPr lang="ru-RU" b="1" i="1" kern="0" dirty="0" smtClean="0">
                <a:solidFill>
                  <a:prstClr val="black"/>
                </a:solidFill>
              </a:rPr>
              <a:t>  </a:t>
            </a:r>
            <a:r>
              <a:rPr lang="ru-RU" b="1" i="1" kern="0" dirty="0" err="1">
                <a:solidFill>
                  <a:prstClr val="black"/>
                </a:solidFill>
              </a:rPr>
              <a:t>И.Демьянов</a:t>
            </a:r>
            <a:r>
              <a:rPr lang="ru-RU" b="1" i="1" kern="0" dirty="0">
                <a:solidFill>
                  <a:prstClr val="black"/>
                </a:solidFill>
              </a:rPr>
              <a:t> «Замарашка»</a:t>
            </a:r>
            <a:endParaRPr lang="ru-RU" b="1" kern="0" dirty="0">
              <a:solidFill>
                <a:prstClr val="black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000" b="1" i="1" kern="0" dirty="0">
                <a:solidFill>
                  <a:srgbClr val="002060"/>
                </a:solidFill>
              </a:rPr>
              <a:t>Чтение </a:t>
            </a:r>
            <a:r>
              <a:rPr lang="ru-RU" sz="2000" b="1" i="1" kern="0" dirty="0" err="1">
                <a:solidFill>
                  <a:srgbClr val="002060"/>
                </a:solidFill>
              </a:rPr>
              <a:t>потешек</a:t>
            </a:r>
            <a:r>
              <a:rPr lang="ru-RU" sz="2000" b="1" i="1" kern="0" dirty="0">
                <a:solidFill>
                  <a:srgbClr val="002060"/>
                </a:solidFill>
              </a:rPr>
              <a:t> при расчесывании, при умывании, при одевании, во время еды, перед сном, во время чистки зубов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8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3132" y="397226"/>
            <a:ext cx="7992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Образовательная область</a:t>
            </a:r>
          </a:p>
          <a:p>
            <a:pPr algn="ctr"/>
            <a:r>
              <a:rPr lang="ru-RU" sz="3200" b="1" u="sng" dirty="0" smtClean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«Физическое развитие»</a:t>
            </a:r>
            <a:endParaRPr lang="ru-RU" sz="3200" b="1" u="sng" dirty="0">
              <a:ln w="9525">
                <a:noFill/>
              </a:ln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132" y="1033154"/>
            <a:ext cx="8718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255" y="1025101"/>
            <a:ext cx="8395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2562" y="1640818"/>
            <a:ext cx="4519498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32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6291" y="1749846"/>
            <a:ext cx="5422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</a:rPr>
              <a:t>        </a:t>
            </a:r>
            <a:r>
              <a:rPr lang="ru-RU" sz="2400" b="1" kern="0" dirty="0">
                <a:solidFill>
                  <a:srgbClr val="002060"/>
                </a:solidFill>
              </a:rPr>
              <a:t>ходьба </a:t>
            </a:r>
            <a:r>
              <a:rPr lang="ru-RU" sz="2400" b="1" kern="0" dirty="0" smtClean="0">
                <a:solidFill>
                  <a:srgbClr val="002060"/>
                </a:solidFill>
              </a:rPr>
              <a:t>по </a:t>
            </a:r>
            <a:r>
              <a:rPr lang="ru-RU" sz="2400" b="1" kern="0" dirty="0">
                <a:solidFill>
                  <a:srgbClr val="002060"/>
                </a:solidFill>
              </a:rPr>
              <a:t>дорожкам «здоровья»</a:t>
            </a:r>
          </a:p>
        </p:txBody>
      </p:sp>
      <p:pic>
        <p:nvPicPr>
          <p:cNvPr id="5122" name="Picture 2" descr="C:\Users\Наталья и Елизовета\Desktop\Новая папка\IMG_20220401_1518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3" y="2385134"/>
            <a:ext cx="3302159" cy="3911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Наталья и Елизовета\Desktop\Новая папка\IMG_20220401_1518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79" y="2385134"/>
            <a:ext cx="2956559" cy="3911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743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45674" y="418043"/>
            <a:ext cx="5191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u="sng" dirty="0" smtClean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Актуальность проекта</a:t>
            </a:r>
            <a:endParaRPr lang="ru-RU" sz="3600" b="1" u="sng" dirty="0">
              <a:ln w="9525">
                <a:noFill/>
              </a:ln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0025" y="1266255"/>
            <a:ext cx="757645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/>
              <a:t>Охрана жизни и укрепление физического и психического здоровья детей – одна из основных задач дошкольного образования. Особенно остро эта задача стоит в адаптационный период, когда у детей наблюдается значительное увеличение количества случаев заболеваемости, что требует необходимости использования современных, инновационных подходов в оздоровительной работе.</a:t>
            </a:r>
          </a:p>
          <a:p>
            <a:r>
              <a:rPr lang="ru-RU" sz="2200" b="1" i="1" dirty="0"/>
              <a:t>Уделять особое внимание воспитателей и родителей формированию и укреплению здоровья ребенка, с целью создания вокруг него потребности и привычки здорового образа жизни; создавать воспитательное условие для детей, которое стало бы возможностью выработки единого стиля поведения и стратегии воспитания здорового образа жизни </a:t>
            </a:r>
            <a:r>
              <a:rPr lang="ru-RU" sz="2200" b="1" i="1" dirty="0" smtClean="0"/>
              <a:t>ребенка.</a:t>
            </a:r>
            <a:endParaRPr lang="ru-RU" sz="2200" b="1" i="1" dirty="0"/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-101562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3132" y="397226"/>
            <a:ext cx="7992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u="sng" dirty="0">
              <a:ln w="9525">
                <a:noFill/>
              </a:ln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132" y="1033154"/>
            <a:ext cx="8718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255" y="1025101"/>
            <a:ext cx="8395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2562" y="1640818"/>
            <a:ext cx="4519498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32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9395" y="1263986"/>
            <a:ext cx="7493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0026" y="281593"/>
            <a:ext cx="7315199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051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sz="2400" b="1" kern="0" dirty="0" smtClean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06311" y="1356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rgbClr val="002060"/>
                </a:solidFill>
              </a:rPr>
              <a:t>       </a:t>
            </a:r>
            <a:r>
              <a:rPr lang="ru-RU" sz="2800" b="1" i="1" u="sng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игровые упражнения</a:t>
            </a:r>
            <a:endParaRPr lang="ru-RU" sz="2800" b="1" i="1" u="sng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C:\Users\Наталья и Елизовета\Desktop\Новая папка\IMG_20220404_1625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34" y="3060676"/>
            <a:ext cx="4933677" cy="3557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Наталья и Елизовета\Desktop\Новая папка\IMG_20220404_1614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2" y="1033154"/>
            <a:ext cx="5080070" cy="2948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496291" y="1749846"/>
            <a:ext cx="5422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</a:rPr>
              <a:t>   </a:t>
            </a:r>
            <a:endParaRPr lang="ru-RU" sz="2400" b="1" kern="0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21977" y="1263986"/>
            <a:ext cx="5422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</a:rPr>
              <a:t>     </a:t>
            </a:r>
            <a:endParaRPr lang="ru-RU" sz="2400" b="1" kern="0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76896" y="255660"/>
            <a:ext cx="32588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</a:rPr>
              <a:t>                                                                     «</a:t>
            </a:r>
            <a:r>
              <a:rPr lang="ru-RU" sz="2400" b="1" kern="0" dirty="0" smtClean="0">
                <a:solidFill>
                  <a:srgbClr val="002060"/>
                </a:solidFill>
              </a:rPr>
              <a:t>Катание мяча»</a:t>
            </a:r>
            <a:endParaRPr lang="ru-RU" sz="2400" b="1" kern="0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23906" y="2149956"/>
            <a:ext cx="36473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</a:rPr>
              <a:t>                                                                «</a:t>
            </a:r>
            <a:r>
              <a:rPr lang="ru-RU" sz="2400" b="1" kern="0" dirty="0" smtClean="0">
                <a:solidFill>
                  <a:srgbClr val="002060"/>
                </a:solidFill>
              </a:rPr>
              <a:t>Доползи  до цели»</a:t>
            </a:r>
            <a:endParaRPr lang="ru-RU" sz="24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-58478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3132" y="397226"/>
            <a:ext cx="7992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u="sng" dirty="0">
              <a:ln w="9525">
                <a:noFill/>
              </a:ln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132" y="1033154"/>
            <a:ext cx="8718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2562" y="1640818"/>
            <a:ext cx="4519498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32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5026" y="1294764"/>
            <a:ext cx="7493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0026" y="281593"/>
            <a:ext cx="7315199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i="1" kern="0" dirty="0" smtClean="0">
                <a:solidFill>
                  <a:srgbClr val="FF0000"/>
                </a:solidFill>
              </a:rPr>
              <a:t> </a:t>
            </a:r>
            <a:r>
              <a:rPr lang="ru-RU" sz="4400" b="1" kern="0" dirty="0" smtClean="0">
                <a:solidFill>
                  <a:srgbClr val="FF0000"/>
                </a:solidFill>
              </a:rPr>
              <a:t>           </a:t>
            </a:r>
            <a:endParaRPr lang="ru-RU" sz="4400" kern="0" dirty="0" smtClean="0">
              <a:solidFill>
                <a:srgbClr val="FF0000"/>
              </a:solidFill>
            </a:endParaRPr>
          </a:p>
          <a:p>
            <a:pPr>
              <a:tabLst>
                <a:tab pos="27051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sz="2400" b="1" kern="0" dirty="0" smtClean="0">
              <a:solidFill>
                <a:prstClr val="black"/>
              </a:solidFill>
            </a:endParaRPr>
          </a:p>
        </p:txBody>
      </p:sp>
      <p:pic>
        <p:nvPicPr>
          <p:cNvPr id="10" name="Picture 7" descr="C:\Users\Наталья и Елизовета\Desktop\Новая папка\IMG-20220404-WA0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50" y="1294764"/>
            <a:ext cx="3598223" cy="4797631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Наталья и Елизовета\Desktop\Новая папка\IMG_20220404_1627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60" y="1342607"/>
            <a:ext cx="3806874" cy="470194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11581" y="212560"/>
            <a:ext cx="304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</a:rPr>
              <a:t>                                                                </a:t>
            </a:r>
            <a:r>
              <a:rPr lang="ru-RU" sz="2400" b="1" kern="0" dirty="0" smtClean="0">
                <a:solidFill>
                  <a:srgbClr val="002060"/>
                </a:solidFill>
              </a:rPr>
              <a:t>Скатывание с горки</a:t>
            </a:r>
            <a:endParaRPr lang="ru-RU" sz="2400" b="1" kern="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32315" y="138693"/>
            <a:ext cx="3916041" cy="84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</a:rPr>
              <a:t>                                                                   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kern="0" dirty="0" err="1" smtClean="0">
                <a:solidFill>
                  <a:srgbClr val="002060"/>
                </a:solidFill>
              </a:rPr>
              <a:t>Пролезание</a:t>
            </a:r>
            <a:r>
              <a:rPr lang="ru-RU" sz="2400" b="1" kern="0" dirty="0" smtClean="0">
                <a:solidFill>
                  <a:srgbClr val="002060"/>
                </a:solidFill>
              </a:rPr>
              <a:t> через обруч</a:t>
            </a:r>
            <a:endParaRPr lang="ru-RU" sz="24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3132" y="397226"/>
            <a:ext cx="7992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u="sng" dirty="0">
              <a:ln w="9525">
                <a:noFill/>
              </a:ln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132" y="1033154"/>
            <a:ext cx="8718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2562" y="1640818"/>
            <a:ext cx="4519498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32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5026" y="1294764"/>
            <a:ext cx="7493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0027" y="278178"/>
            <a:ext cx="7315199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i="1" kern="0" dirty="0" smtClean="0">
                <a:solidFill>
                  <a:srgbClr val="FF0000"/>
                </a:solidFill>
              </a:rPr>
              <a:t> </a:t>
            </a:r>
            <a:r>
              <a:rPr lang="ru-RU" sz="4400" b="1" kern="0" dirty="0" smtClean="0">
                <a:solidFill>
                  <a:srgbClr val="FF0000"/>
                </a:solidFill>
              </a:rPr>
              <a:t>           </a:t>
            </a:r>
            <a:endParaRPr lang="ru-RU" sz="4400" kern="0" dirty="0" smtClean="0">
              <a:solidFill>
                <a:srgbClr val="FF0000"/>
              </a:solidFill>
            </a:endParaRPr>
          </a:p>
          <a:p>
            <a:pPr>
              <a:tabLst>
                <a:tab pos="27051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sz="2400" b="1" kern="0" dirty="0" smtClean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9392" y="248719"/>
            <a:ext cx="35526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</a:rPr>
              <a:t>                                                                </a:t>
            </a:r>
            <a:r>
              <a:rPr lang="ru-RU" sz="2400" b="1" kern="0" dirty="0" smtClean="0">
                <a:solidFill>
                  <a:srgbClr val="002060"/>
                </a:solidFill>
              </a:rPr>
              <a:t>Дыхательная гимнастика</a:t>
            </a:r>
            <a:endParaRPr lang="ru-RU" sz="2400" b="1" kern="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32314" y="174852"/>
            <a:ext cx="3916041" cy="84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</a:rPr>
              <a:t>                                                                   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kern="0" dirty="0">
                <a:solidFill>
                  <a:srgbClr val="002060"/>
                </a:solidFill>
              </a:rPr>
              <a:t> </a:t>
            </a:r>
            <a:r>
              <a:rPr lang="ru-RU" sz="2000" b="1" kern="0" dirty="0" smtClean="0">
                <a:solidFill>
                  <a:srgbClr val="002060"/>
                </a:solidFill>
              </a:rPr>
              <a:t>            </a:t>
            </a:r>
            <a:r>
              <a:rPr lang="ru-RU" sz="2400" b="1" kern="0" dirty="0" smtClean="0">
                <a:solidFill>
                  <a:srgbClr val="002060"/>
                </a:solidFill>
              </a:rPr>
              <a:t>Массаж рук</a:t>
            </a:r>
            <a:endParaRPr lang="ru-RU" sz="2400" b="1" kern="0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Наталья и Елизовета\Desktop\Новая папка\IMG_20220401_1619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91" y="1319151"/>
            <a:ext cx="32004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Наталья и Елизовета\Desktop\Новая папка\IMG_20220405_1148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7" y="1319151"/>
            <a:ext cx="3200400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27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0631" y="440326"/>
            <a:ext cx="7992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u="sng" dirty="0">
              <a:ln w="9525">
                <a:noFill/>
              </a:ln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132" y="1033154"/>
            <a:ext cx="8718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255" y="1025101"/>
            <a:ext cx="8395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2562" y="1640818"/>
            <a:ext cx="4519498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32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9395" y="1263986"/>
            <a:ext cx="7493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256" y="224047"/>
            <a:ext cx="8692736" cy="548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i="1" kern="0" dirty="0" smtClean="0">
                <a:solidFill>
                  <a:srgbClr val="FF0000"/>
                </a:solidFill>
              </a:rPr>
              <a:t> </a:t>
            </a:r>
            <a:r>
              <a:rPr lang="ru-RU" sz="4400" b="1" kern="0" dirty="0" smtClean="0">
                <a:solidFill>
                  <a:srgbClr val="FF0000"/>
                </a:solidFill>
              </a:rPr>
              <a:t>           </a:t>
            </a:r>
            <a:r>
              <a:rPr lang="ru-RU" sz="4000" b="1" dirty="0" smtClean="0">
                <a:solidFill>
                  <a:srgbClr val="FF0000"/>
                </a:solidFill>
                <a:ea typeface="+mj-ea"/>
                <a:cs typeface="+mj-cs"/>
              </a:rPr>
              <a:t>Результат проекта:</a:t>
            </a:r>
            <a:endParaRPr lang="ru-RU" sz="4400" kern="0" dirty="0" smtClean="0">
              <a:solidFill>
                <a:srgbClr val="FF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1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сформированы </a:t>
            </a:r>
            <a:r>
              <a:rPr lang="ru-RU" sz="21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первоначальные знания о </a:t>
            </a:r>
            <a:r>
              <a:rPr lang="ru-RU" sz="21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здоровом образе     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жизни</a:t>
            </a:r>
            <a:r>
              <a:rPr lang="ru-RU" sz="21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1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основы культурно-гигиенических навыков;</a:t>
            </a:r>
            <a:endParaRPr lang="ru-RU" sz="2100" b="1" dirty="0">
              <a:ea typeface="Times New Roman"/>
              <a:cs typeface="Times New Roman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1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знают </a:t>
            </a:r>
            <a:r>
              <a:rPr lang="ru-RU" sz="21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элементарные правила личной </a:t>
            </a:r>
            <a:r>
              <a:rPr lang="ru-RU" sz="21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гигиены, самостоятельно </a:t>
            </a:r>
            <a:r>
              <a:rPr lang="ru-RU" sz="21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проявляют </a:t>
            </a:r>
            <a:r>
              <a:rPr lang="ru-RU" sz="21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инициативу;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1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1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овысился интерес и желание заниматься гимнастикой, физкультурой, принимать участие в закаливающих процедурах;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1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1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риобрели знания о пользе фруктов и овощей;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1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улучшение  организаций качества питания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1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1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(ребенок с желанием ест блюда из овощей)</a:t>
            </a:r>
          </a:p>
          <a:p>
            <a:pPr marL="342900" lvl="0" indent="-342900">
              <a:buFont typeface="Arial" charset="0"/>
              <a:buChar char="•"/>
              <a:tabLst>
                <a:tab pos="270510" algn="l"/>
              </a:tabLst>
            </a:pPr>
            <a:r>
              <a:rPr lang="ru-RU" sz="2100" b="1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lang="ru-RU" sz="21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родителей появился интерес к проблемам</a:t>
            </a:r>
          </a:p>
          <a:p>
            <a:pPr lvl="0">
              <a:tabLst>
                <a:tab pos="270510" algn="l"/>
              </a:tabLst>
            </a:pPr>
            <a:r>
              <a:rPr lang="ru-RU" sz="21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1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укрепления и сохранения здоровья, </a:t>
            </a:r>
          </a:p>
          <a:p>
            <a:pPr lvl="0">
              <a:tabLst>
                <a:tab pos="270510" algn="l"/>
              </a:tabLst>
            </a:pPr>
            <a:r>
              <a:rPr lang="ru-RU" sz="21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1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изготовили коврики «здоровья»</a:t>
            </a:r>
            <a:endParaRPr lang="ru-RU" sz="2100" b="1" dirty="0">
              <a:cs typeface="Times New Roman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sz="2100" b="1" kern="0" dirty="0" smtClean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13" y="3746508"/>
            <a:ext cx="2887579" cy="3016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6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79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3132" y="397226"/>
            <a:ext cx="7992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u="sng" dirty="0">
              <a:ln w="9525">
                <a:noFill/>
              </a:ln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132" y="1033154"/>
            <a:ext cx="8718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255" y="1025101"/>
            <a:ext cx="8395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2562" y="1640818"/>
            <a:ext cx="4519498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sz="2000" b="1" kern="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32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9395" y="1263986"/>
            <a:ext cx="7493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000" b="1" kern="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5019" y="397226"/>
            <a:ext cx="7588331" cy="622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i="1" kern="0" dirty="0" smtClean="0">
                <a:solidFill>
                  <a:srgbClr val="FF0000"/>
                </a:solidFill>
              </a:rPr>
              <a:t>                      </a:t>
            </a:r>
            <a:r>
              <a:rPr lang="ru-RU" sz="4400" b="1" kern="0" dirty="0" smtClean="0">
                <a:solidFill>
                  <a:srgbClr val="FF0000"/>
                </a:solidFill>
              </a:rPr>
              <a:t>Развлечение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4400" b="1" kern="0" dirty="0">
                <a:solidFill>
                  <a:srgbClr val="FF0000"/>
                </a:solidFill>
              </a:rPr>
              <a:t> </a:t>
            </a:r>
            <a:r>
              <a:rPr lang="ru-RU" sz="4400" b="1" kern="0" dirty="0" smtClean="0">
                <a:solidFill>
                  <a:srgbClr val="FF0000"/>
                </a:solidFill>
              </a:rPr>
              <a:t>           «Зайка, не болей!»</a:t>
            </a:r>
            <a:endParaRPr lang="ru-RU" sz="4400" kern="0" dirty="0" smtClean="0">
              <a:solidFill>
                <a:srgbClr val="FF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 smtClean="0">
                <a:solidFill>
                  <a:srgbClr val="002060"/>
                </a:solidFill>
              </a:rPr>
              <a:t>Цель: </a:t>
            </a:r>
            <a:r>
              <a:rPr lang="ru-RU" sz="2400" b="1" kern="0" dirty="0" smtClean="0"/>
              <a:t> </a:t>
            </a:r>
            <a:r>
              <a:rPr lang="ru-RU" sz="2000" b="1" kern="0" dirty="0" smtClean="0"/>
              <a:t>формирование у детей элементарных представлений об основах здорового образа жизни.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kern="0" dirty="0" smtClean="0">
                <a:solidFill>
                  <a:schemeClr val="accent5">
                    <a:lumMod val="50000"/>
                  </a:schemeClr>
                </a:solidFill>
              </a:rPr>
              <a:t>Задачи</a:t>
            </a:r>
            <a:r>
              <a:rPr lang="ru-RU" sz="2400" b="1" kern="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endParaRPr lang="ru-RU" sz="2400" b="1" kern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 smtClean="0"/>
              <a:t>Совершенствовать культурно-гигиенические навыки (вытирать нос носовым платком, мыть руки);</a:t>
            </a:r>
            <a:endParaRPr lang="ru-RU" sz="2000" b="1" kern="0" dirty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/>
              <a:t>ф</a:t>
            </a:r>
            <a:r>
              <a:rPr lang="ru-RU" sz="2000" b="1" kern="0" dirty="0" smtClean="0"/>
              <a:t>ормировать понимание , что делать зарядку, употреблять в пищу овощи и фрукты – это «хорошо», полезно для здоровья;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/>
              <a:t>р</a:t>
            </a:r>
            <a:r>
              <a:rPr lang="ru-RU" sz="2000" b="1" kern="0" dirty="0" smtClean="0"/>
              <a:t>азвивать двигательную активность;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/>
              <a:t>з</a:t>
            </a:r>
            <a:r>
              <a:rPr lang="ru-RU" sz="2000" b="1" kern="0" dirty="0" smtClean="0"/>
              <a:t>акреплять знание названий овощей и фруктов (яблоко, груша, морковь, капуста, огурец, помидор);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 smtClean="0"/>
              <a:t>стимулировать желание детей вступать в диалог  с воспитателем;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/>
              <a:t> </a:t>
            </a:r>
            <a:r>
              <a:rPr lang="ru-RU" sz="2000" b="1" kern="0" dirty="0" smtClean="0"/>
              <a:t>воспитывать  </a:t>
            </a:r>
            <a:r>
              <a:rPr lang="ru-RU" sz="2000" b="1" kern="0" dirty="0"/>
              <a:t>у детей </a:t>
            </a:r>
            <a:r>
              <a:rPr lang="ru-RU" sz="2000" b="1" kern="0" dirty="0" smtClean="0"/>
              <a:t>эмоциональную отзывчивость, </a:t>
            </a:r>
            <a:r>
              <a:rPr lang="ru-RU" sz="2000" b="1" kern="0" dirty="0"/>
              <a:t>побуждая желание </a:t>
            </a:r>
            <a:r>
              <a:rPr lang="ru-RU" sz="2000" b="1" kern="0" dirty="0" smtClean="0"/>
              <a:t>помочь Зайчику</a:t>
            </a:r>
          </a:p>
        </p:txBody>
      </p:sp>
      <p:pic>
        <p:nvPicPr>
          <p:cNvPr id="8194" name="Picture 2" descr="C:\Users\Наталья и Елизовета\Desktop\1552252873_3413-gifka-zaychik-prygae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7" y="-158733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6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9745" y="564954"/>
            <a:ext cx="6416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u="sng" dirty="0" smtClean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Паспорт  </a:t>
            </a:r>
            <a:r>
              <a:rPr lang="ru-RU" sz="3600" b="1" u="sng" dirty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852" y="1246910"/>
            <a:ext cx="87183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r>
              <a:rPr lang="ru-RU" sz="2800" b="1" u="sng" dirty="0" smtClean="0">
                <a:solidFill>
                  <a:srgbClr val="002060"/>
                </a:solidFill>
              </a:rPr>
              <a:t>Приоритетное </a:t>
            </a:r>
            <a:r>
              <a:rPr lang="ru-RU" sz="2800" b="1" u="sng" dirty="0">
                <a:solidFill>
                  <a:srgbClr val="002060"/>
                </a:solidFill>
              </a:rPr>
              <a:t>направление: </a:t>
            </a:r>
            <a:endParaRPr lang="ru-RU" sz="2800" b="1" u="sng" dirty="0" smtClean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   </a:t>
            </a:r>
            <a:r>
              <a:rPr lang="ru-RU" sz="2400" b="1" i="1" dirty="0" smtClean="0"/>
              <a:t>- физическое </a:t>
            </a:r>
            <a:r>
              <a:rPr lang="ru-RU" sz="2400" b="1" i="1" dirty="0"/>
              <a:t>развитие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r>
              <a:rPr lang="ru-RU" sz="2800" b="1" u="sng" dirty="0" smtClean="0">
                <a:solidFill>
                  <a:srgbClr val="002060"/>
                </a:solidFill>
              </a:rPr>
              <a:t>Участники проекта</a:t>
            </a:r>
            <a:r>
              <a:rPr lang="ru-RU" sz="2800" b="1" dirty="0" smtClean="0"/>
              <a:t>:</a:t>
            </a:r>
          </a:p>
          <a:p>
            <a:r>
              <a:rPr lang="ru-RU" sz="2400" b="1" dirty="0" smtClean="0"/>
              <a:t>     </a:t>
            </a:r>
            <a:r>
              <a:rPr lang="ru-RU" sz="2400" b="1" i="1" dirty="0" smtClean="0"/>
              <a:t>- воспитатель группы, дети  раннего возраста группы         </a:t>
            </a:r>
          </a:p>
          <a:p>
            <a:r>
              <a:rPr lang="ru-RU" sz="2400" b="1" i="1" dirty="0"/>
              <a:t> </a:t>
            </a:r>
            <a:r>
              <a:rPr lang="ru-RU" sz="2400" b="1" i="1" dirty="0" smtClean="0"/>
              <a:t>     «Пчелки</a:t>
            </a:r>
            <a:r>
              <a:rPr lang="ru-RU" sz="2400" b="1" i="1" dirty="0"/>
              <a:t>», </a:t>
            </a:r>
            <a:r>
              <a:rPr lang="ru-RU" sz="2400" b="1" i="1" dirty="0" smtClean="0"/>
              <a:t>  родители </a:t>
            </a:r>
            <a:r>
              <a:rPr lang="ru-RU" sz="2400" b="1" i="1" dirty="0"/>
              <a:t>воспитанников.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 </a:t>
            </a:r>
            <a:r>
              <a:rPr lang="ru-RU" sz="2800" b="1" u="sng" dirty="0" smtClean="0">
                <a:solidFill>
                  <a:srgbClr val="002060"/>
                </a:solidFill>
              </a:rPr>
              <a:t>Вид </a:t>
            </a:r>
            <a:r>
              <a:rPr lang="ru-RU" sz="2800" b="1" u="sng" dirty="0">
                <a:solidFill>
                  <a:srgbClr val="002060"/>
                </a:solidFill>
              </a:rPr>
              <a:t>проекта: </a:t>
            </a:r>
            <a:endParaRPr lang="ru-RU" sz="2800" b="1" u="sng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</a:t>
            </a:r>
            <a:r>
              <a:rPr lang="ru-RU" sz="2400" b="1" i="1" dirty="0" smtClean="0"/>
              <a:t>- интегрированный</a:t>
            </a:r>
            <a:endParaRPr lang="ru-RU" sz="2400" b="1" i="1" dirty="0"/>
          </a:p>
          <a:p>
            <a:r>
              <a:rPr lang="ru-RU" sz="2800" b="1" dirty="0" smtClean="0">
                <a:solidFill>
                  <a:srgbClr val="002060"/>
                </a:solidFill>
              </a:rPr>
              <a:t>     </a:t>
            </a:r>
            <a:r>
              <a:rPr lang="ru-RU" sz="2800" b="1" u="sng" dirty="0" smtClean="0">
                <a:solidFill>
                  <a:srgbClr val="002060"/>
                </a:solidFill>
              </a:rPr>
              <a:t>По </a:t>
            </a:r>
            <a:r>
              <a:rPr lang="ru-RU" sz="2800" b="1" u="sng" dirty="0">
                <a:solidFill>
                  <a:srgbClr val="002060"/>
                </a:solidFill>
              </a:rPr>
              <a:t>характеру доминирующей детской </a:t>
            </a:r>
            <a:r>
              <a:rPr lang="ru-RU" sz="2800" b="1" u="sng" dirty="0" smtClean="0">
                <a:solidFill>
                  <a:srgbClr val="002060"/>
                </a:solidFill>
              </a:rPr>
              <a:t>    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</a:t>
            </a:r>
            <a:r>
              <a:rPr lang="ru-RU" sz="2800" b="1" u="sng" dirty="0" smtClean="0">
                <a:solidFill>
                  <a:srgbClr val="002060"/>
                </a:solidFill>
              </a:rPr>
              <a:t>деятельности</a:t>
            </a:r>
            <a:r>
              <a:rPr lang="ru-RU" sz="2800" b="1" u="sng" dirty="0">
                <a:solidFill>
                  <a:srgbClr val="002060"/>
                </a:solidFill>
              </a:rPr>
              <a:t>: </a:t>
            </a:r>
          </a:p>
          <a:p>
            <a:r>
              <a:rPr lang="ru-RU" sz="2400" b="1" dirty="0" smtClean="0"/>
              <a:t>     </a:t>
            </a:r>
            <a:r>
              <a:rPr lang="ru-RU" sz="2400" b="1" i="1" dirty="0" smtClean="0"/>
              <a:t>- познавательно- </a:t>
            </a:r>
            <a:r>
              <a:rPr lang="ru-RU" sz="2400" b="1" i="1" dirty="0"/>
              <a:t>игровой, оздоровительный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r>
              <a:rPr lang="ru-RU" sz="2800" b="1" u="sng" dirty="0" smtClean="0">
                <a:solidFill>
                  <a:srgbClr val="002060"/>
                </a:solidFill>
              </a:rPr>
              <a:t>По </a:t>
            </a:r>
            <a:r>
              <a:rPr lang="ru-RU" sz="2800" b="1" u="sng" dirty="0">
                <a:solidFill>
                  <a:srgbClr val="002060"/>
                </a:solidFill>
              </a:rPr>
              <a:t>количеству участников </a:t>
            </a:r>
            <a:r>
              <a:rPr lang="ru-RU" sz="2800" b="1" u="sng" dirty="0" smtClean="0">
                <a:solidFill>
                  <a:srgbClr val="002060"/>
                </a:solidFill>
              </a:rPr>
              <a:t>: </a:t>
            </a:r>
            <a:r>
              <a:rPr lang="ru-RU" sz="2400" b="1" i="1" dirty="0" smtClean="0"/>
              <a:t>групповой</a:t>
            </a:r>
            <a:endParaRPr lang="ru-RU" sz="2400" b="1" i="1" dirty="0"/>
          </a:p>
          <a:p>
            <a:r>
              <a:rPr lang="ru-RU" sz="2800" b="1" dirty="0" smtClean="0">
                <a:solidFill>
                  <a:srgbClr val="002060"/>
                </a:solidFill>
              </a:rPr>
              <a:t>     </a:t>
            </a:r>
            <a:r>
              <a:rPr lang="ru-RU" sz="2800" b="1" u="sng" dirty="0" smtClean="0">
                <a:solidFill>
                  <a:srgbClr val="002060"/>
                </a:solidFill>
              </a:rPr>
              <a:t>По </a:t>
            </a:r>
            <a:r>
              <a:rPr lang="ru-RU" sz="2800" b="1" u="sng" dirty="0">
                <a:solidFill>
                  <a:srgbClr val="002060"/>
                </a:solidFill>
              </a:rPr>
              <a:t>длительности  </a:t>
            </a:r>
            <a:r>
              <a:rPr lang="ru-RU" sz="2800" b="1" u="sng" dirty="0" smtClean="0">
                <a:solidFill>
                  <a:srgbClr val="002060"/>
                </a:solidFill>
              </a:rPr>
              <a:t>реализации:  </a:t>
            </a:r>
          </a:p>
          <a:p>
            <a:r>
              <a:rPr lang="ru-RU" sz="2400" b="1" dirty="0" smtClean="0"/>
              <a:t>      </a:t>
            </a:r>
            <a:r>
              <a:rPr lang="ru-RU" sz="2400" b="1" i="1" dirty="0" smtClean="0"/>
              <a:t>- среднесрочный </a:t>
            </a:r>
            <a:r>
              <a:rPr lang="ru-RU" sz="2400" b="1" i="1" dirty="0"/>
              <a:t> </a:t>
            </a:r>
            <a:r>
              <a:rPr lang="ru-RU" sz="2400" b="1" i="1" dirty="0" smtClean="0"/>
              <a:t>февраль-апрель</a:t>
            </a:r>
            <a:r>
              <a:rPr lang="ru-RU" sz="24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2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6901" y="593905"/>
            <a:ext cx="6883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Цель  </a:t>
            </a:r>
            <a:r>
              <a:rPr lang="ru-RU" sz="3600" b="1" u="sng" dirty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3132" y="1033154"/>
            <a:ext cx="8718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6901" y="1489066"/>
            <a:ext cx="7350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Сохранение и укрепление  здоровья детей </a:t>
            </a:r>
            <a:r>
              <a:rPr lang="ru-RU" sz="2400" b="1" i="1" dirty="0" smtClean="0"/>
              <a:t>раннего </a:t>
            </a:r>
            <a:r>
              <a:rPr lang="ru-RU" sz="2400" b="1" i="1" dirty="0"/>
              <a:t>дошкольного возраста, как основа личностного, эмоционального и физического </a:t>
            </a:r>
            <a:r>
              <a:rPr lang="ru-RU" sz="2400" b="1" i="1" dirty="0" smtClean="0"/>
              <a:t>развития</a:t>
            </a:r>
          </a:p>
          <a:p>
            <a:endParaRPr lang="ru-RU" sz="2400" b="1" i="1" dirty="0" smtClean="0"/>
          </a:p>
          <a:p>
            <a:endParaRPr lang="ru-RU" sz="2400" b="1" i="1" dirty="0"/>
          </a:p>
        </p:txBody>
      </p:sp>
      <p:pic>
        <p:nvPicPr>
          <p:cNvPr id="7" name="Picture 5" descr="C:\Users\Наталья и Елизовета\Desktop\Новая папка\IMG_20220401_1518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18" y="2774372"/>
            <a:ext cx="3048933" cy="3774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9389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9745" y="319441"/>
            <a:ext cx="6416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Задачи  </a:t>
            </a:r>
            <a:r>
              <a:rPr lang="ru-RU" sz="3600" b="1" u="sng" dirty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8757" y="996057"/>
            <a:ext cx="8718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387" y="996057"/>
            <a:ext cx="83958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1.</a:t>
            </a:r>
            <a:r>
              <a:rPr lang="ru-RU" i="1" dirty="0" smtClean="0"/>
              <a:t> </a:t>
            </a:r>
            <a:r>
              <a:rPr lang="ru-RU" sz="2400" b="1" i="1" dirty="0" smtClean="0"/>
              <a:t>Формировать </a:t>
            </a:r>
            <a:r>
              <a:rPr lang="ru-RU" sz="2400" b="1" i="1" dirty="0"/>
              <a:t>знания, умения и навыки, которые необходимы для сохранения и укрепления здоровья.</a:t>
            </a:r>
          </a:p>
          <a:p>
            <a:r>
              <a:rPr lang="ru-RU" sz="2400" b="1" i="1" dirty="0" smtClean="0"/>
              <a:t>2</a:t>
            </a:r>
            <a:r>
              <a:rPr lang="ru-RU" sz="2400" b="1" i="1" dirty="0"/>
              <a:t>. </a:t>
            </a:r>
            <a:r>
              <a:rPr lang="ru-RU" sz="2400" b="1" i="1" dirty="0" smtClean="0"/>
              <a:t>Воспитывать </a:t>
            </a:r>
            <a:r>
              <a:rPr lang="ru-RU" sz="2400" b="1" i="1" dirty="0"/>
              <a:t>у детей привычку к аккуратности и чистоте, прививать культурно-гигиенические навыки и простейшие навыки самообслуживания. </a:t>
            </a:r>
          </a:p>
          <a:p>
            <a:r>
              <a:rPr lang="ru-RU" sz="2400" b="1" i="1" dirty="0" smtClean="0"/>
              <a:t>3</a:t>
            </a:r>
            <a:r>
              <a:rPr lang="ru-RU" sz="2400" b="1" i="1" dirty="0"/>
              <a:t>. </a:t>
            </a:r>
            <a:r>
              <a:rPr lang="ru-RU" sz="2400" b="1" i="1" dirty="0" smtClean="0"/>
              <a:t>Повышать </a:t>
            </a:r>
            <a:r>
              <a:rPr lang="ru-RU" sz="2400" b="1" i="1" dirty="0"/>
              <a:t>интерес к здоровому образу жизни через различные формы и методы </a:t>
            </a:r>
            <a:r>
              <a:rPr lang="ru-RU" sz="2400" b="1" i="1" dirty="0" smtClean="0"/>
              <a:t>физкультурно-оздоровительной </a:t>
            </a:r>
            <a:r>
              <a:rPr lang="ru-RU" sz="2400" b="1" i="1" dirty="0"/>
              <a:t>работы. </a:t>
            </a:r>
            <a:endParaRPr lang="ru-RU" sz="2400" b="1" i="1" dirty="0" smtClean="0"/>
          </a:p>
          <a:p>
            <a:r>
              <a:rPr lang="ru-RU" sz="2400" b="1" i="1" dirty="0" smtClean="0"/>
              <a:t>4.Прививать у детей желание </a:t>
            </a:r>
          </a:p>
          <a:p>
            <a:r>
              <a:rPr lang="ru-RU" sz="2400" b="1" i="1" dirty="0" smtClean="0"/>
              <a:t>употреблять в пищу овощные </a:t>
            </a:r>
          </a:p>
          <a:p>
            <a:r>
              <a:rPr lang="ru-RU" sz="2400" b="1" i="1" dirty="0" smtClean="0"/>
              <a:t>блюда и фрукты.</a:t>
            </a:r>
            <a:endParaRPr lang="ru-RU" sz="2400" b="1" i="1" dirty="0"/>
          </a:p>
          <a:p>
            <a:endParaRPr lang="ru-RU" sz="2400" b="1" dirty="0"/>
          </a:p>
        </p:txBody>
      </p:sp>
      <p:pic>
        <p:nvPicPr>
          <p:cNvPr id="5122" name="Picture 2" descr="C:\Users\Наталья и Елизовета\Desktop\Новая папка\IMG-20220404-WA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21" y="3612079"/>
            <a:ext cx="2434441" cy="32459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1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3772" y="927472"/>
            <a:ext cx="7113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Задачи  по работе с родителями</a:t>
            </a:r>
            <a:endParaRPr lang="ru-RU" sz="3600" b="1" u="sng" dirty="0">
              <a:ln w="9525">
                <a:noFill/>
              </a:ln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132" y="1033154"/>
            <a:ext cx="8718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9700" y="1922331"/>
            <a:ext cx="82652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1. Вовлечение родителей в проектную деятельность.</a:t>
            </a:r>
          </a:p>
          <a:p>
            <a:r>
              <a:rPr lang="ru-RU" sz="2400" b="1" i="1" dirty="0" smtClean="0"/>
              <a:t>2. Дать </a:t>
            </a:r>
            <a:r>
              <a:rPr lang="ru-RU" sz="2400" b="1" i="1" dirty="0"/>
              <a:t>представление родителям о значимости совместной двигательной деятельности с детьми, о </a:t>
            </a:r>
            <a:r>
              <a:rPr lang="ru-RU" sz="2400" b="1" i="1" dirty="0" smtClean="0"/>
              <a:t>полезности фруктов и овощей в меню ребенка, </a:t>
            </a:r>
            <a:r>
              <a:rPr lang="ru-RU" sz="2400" b="1" i="1" dirty="0"/>
              <a:t>о соблюдении навыков гигиены</a:t>
            </a:r>
            <a:r>
              <a:rPr lang="ru-RU" sz="2400" b="1" i="1" dirty="0" smtClean="0"/>
              <a:t>.</a:t>
            </a:r>
          </a:p>
          <a:p>
            <a:r>
              <a:rPr lang="ru-RU" sz="2400" b="1" i="1" dirty="0" smtClean="0"/>
              <a:t>3. Повышение компетенции родителей по теме проекта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609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9745" y="584380"/>
            <a:ext cx="6416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Этапы  </a:t>
            </a:r>
            <a:r>
              <a:rPr lang="ru-RU" sz="3600" b="1" u="sng" dirty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3132" y="1033154"/>
            <a:ext cx="8718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255" y="1025101"/>
            <a:ext cx="8395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6964" y="1399816"/>
            <a:ext cx="64167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I – Мотивационный</a:t>
            </a:r>
          </a:p>
          <a:p>
            <a:endParaRPr lang="ru-RU" sz="3200" b="1" i="1" dirty="0" smtClean="0"/>
          </a:p>
          <a:p>
            <a:r>
              <a:rPr lang="ru-RU" sz="3200" b="1" i="1" dirty="0" smtClean="0"/>
              <a:t>II </a:t>
            </a:r>
            <a:r>
              <a:rPr lang="ru-RU" sz="3200" b="1" i="1" dirty="0"/>
              <a:t>– Проблемно - </a:t>
            </a:r>
            <a:r>
              <a:rPr lang="ru-RU" sz="3200" b="1" i="1" dirty="0" err="1"/>
              <a:t>деятельностный</a:t>
            </a:r>
            <a:endParaRPr lang="ru-RU" sz="3200" b="1" i="1" dirty="0"/>
          </a:p>
          <a:p>
            <a:endParaRPr lang="ru-RU" sz="3200" b="1" i="1" dirty="0" smtClean="0"/>
          </a:p>
          <a:p>
            <a:r>
              <a:rPr lang="ru-RU" sz="3200" b="1" i="1" dirty="0" smtClean="0"/>
              <a:t>III </a:t>
            </a:r>
            <a:r>
              <a:rPr lang="ru-RU" sz="3200" b="1" i="1" dirty="0"/>
              <a:t>– Творческий</a:t>
            </a:r>
          </a:p>
        </p:txBody>
      </p:sp>
      <p:pic>
        <p:nvPicPr>
          <p:cNvPr id="8194" name="Picture 2" descr="C:\Users\Наталья и Елизовета\Desktop\Новая папка\IMG-20220405-WA00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64" y="3182773"/>
            <a:ext cx="4267200" cy="305752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9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05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5826" y="365423"/>
            <a:ext cx="6416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n w="9525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 этап - мотивационный</a:t>
            </a:r>
            <a:endParaRPr lang="ru-RU" sz="3600" b="1" u="sng" dirty="0">
              <a:ln w="9525">
                <a:noFill/>
              </a:ln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132" y="1033154"/>
            <a:ext cx="8718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255" y="1025101"/>
            <a:ext cx="8395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374" y="865246"/>
            <a:ext cx="89421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400" b="1" i="1" dirty="0" smtClean="0"/>
              <a:t> </a:t>
            </a:r>
            <a:r>
              <a:rPr lang="ru-RU" sz="2400" b="1" i="1" dirty="0"/>
              <a:t>и</a:t>
            </a:r>
            <a:r>
              <a:rPr lang="ru-RU" sz="2400" b="1" i="1" dirty="0" smtClean="0"/>
              <a:t>зучение </a:t>
            </a:r>
            <a:r>
              <a:rPr lang="ru-RU" sz="2400" b="1" i="1" dirty="0"/>
              <a:t>интереса и знаний детей для определения </a:t>
            </a:r>
            <a:endParaRPr lang="ru-RU" sz="2400" b="1" i="1" dirty="0" smtClean="0"/>
          </a:p>
          <a:p>
            <a:r>
              <a:rPr lang="ru-RU" sz="2400" b="1" i="1" dirty="0"/>
              <a:t> </a:t>
            </a:r>
            <a:r>
              <a:rPr lang="ru-RU" sz="2400" b="1" i="1" dirty="0" smtClean="0"/>
              <a:t>     целей </a:t>
            </a:r>
            <a:r>
              <a:rPr lang="ru-RU" sz="2400" b="1" i="1" dirty="0"/>
              <a:t>проекта. Обсуждение целей и </a:t>
            </a:r>
            <a:r>
              <a:rPr lang="ru-RU" sz="2400" b="1" i="1" dirty="0" smtClean="0"/>
              <a:t>задач проекта;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b="1" i="1" dirty="0" smtClean="0"/>
              <a:t>привлечение родителей к педагогическому сотрудничеству;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b="1" i="1" dirty="0" smtClean="0"/>
              <a:t>подборка художественной литературы;</a:t>
            </a:r>
            <a:endParaRPr lang="ru-RU" sz="2400" b="1" i="1" dirty="0"/>
          </a:p>
          <a:p>
            <a:pPr marL="342900" indent="-342900">
              <a:buFont typeface="Arial" charset="0"/>
              <a:buChar char="•"/>
            </a:pPr>
            <a:r>
              <a:rPr lang="ru-RU" sz="2400" b="1" i="1" dirty="0" smtClean="0"/>
              <a:t>подбор </a:t>
            </a:r>
            <a:r>
              <a:rPr lang="ru-RU" sz="2400" b="1" i="1" dirty="0"/>
              <a:t>дидактических </a:t>
            </a:r>
            <a:r>
              <a:rPr lang="ru-RU" sz="2400" b="1" i="1" dirty="0" smtClean="0"/>
              <a:t>пособий, наглядного  </a:t>
            </a:r>
            <a:r>
              <a:rPr lang="ru-RU" sz="2400" b="1" i="1" dirty="0"/>
              <a:t>материала, </a:t>
            </a:r>
            <a:r>
              <a:rPr lang="ru-RU" sz="2400" b="1" i="1" dirty="0" smtClean="0"/>
              <a:t>иллюстраций, схем;</a:t>
            </a:r>
          </a:p>
          <a:p>
            <a:r>
              <a:rPr lang="ru-RU" sz="2400" b="1" i="1" dirty="0"/>
              <a:t> </a:t>
            </a:r>
            <a:r>
              <a:rPr lang="ru-RU" sz="2400" b="1" i="1" dirty="0" smtClean="0"/>
              <a:t>    перспективное </a:t>
            </a:r>
            <a:r>
              <a:rPr lang="ru-RU" sz="2400" b="1" i="1" dirty="0"/>
              <a:t>планирование проекта</a:t>
            </a:r>
            <a:r>
              <a:rPr lang="ru-RU" i="1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92" y="3579725"/>
            <a:ext cx="2187633" cy="2916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609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05" y="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3132" y="1033154"/>
            <a:ext cx="8718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255" y="1025101"/>
            <a:ext cx="8395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2051" name="Picture 3" descr="C:\Users\Наталья и Елизовета\Desktop\Новая папка\IMG_20220411_074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76" y="3118823"/>
            <a:ext cx="2562150" cy="34162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талья и Елизовета\Desktop\Новая папка\IMG_20220411_0743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747" y="3118821"/>
            <a:ext cx="2562151" cy="341620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Наталья и Елизовета\Desktop\Новая папка\IMG_20220411_074756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0" y="221212"/>
            <a:ext cx="3467594" cy="3305760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лья и Елизовета\Desktop\Новая папка\IMG_20220411_0749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29" y="199441"/>
            <a:ext cx="3126576" cy="3327531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9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1749</TotalTime>
  <Words>1023</Words>
  <Application>Microsoft Office PowerPoint</Application>
  <PresentationFormat>Экран (4:3)</PresentationFormat>
  <Paragraphs>190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Наталья и Елизовета</cp:lastModifiedBy>
  <cp:revision>172</cp:revision>
  <dcterms:created xsi:type="dcterms:W3CDTF">2013-11-19T05:52:05Z</dcterms:created>
  <dcterms:modified xsi:type="dcterms:W3CDTF">2022-04-25T16:15:30Z</dcterms:modified>
</cp:coreProperties>
</file>